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birov2544@mail.ru" userId="5cf3f33c75dc9475" providerId="LiveId" clId="{11F75E14-528F-4E80-B3A9-EE799DC1038C}"/>
    <pc:docChg chg="modSld">
      <pc:chgData name="kabirov2544@mail.ru" userId="5cf3f33c75dc9475" providerId="LiveId" clId="{11F75E14-528F-4E80-B3A9-EE799DC1038C}" dt="2022-12-19T04:22:55.734" v="20"/>
      <pc:docMkLst>
        <pc:docMk/>
      </pc:docMkLst>
      <pc:sldChg chg="modTransition">
        <pc:chgData name="kabirov2544@mail.ru" userId="5cf3f33c75dc9475" providerId="LiveId" clId="{11F75E14-528F-4E80-B3A9-EE799DC1038C}" dt="2022-12-19T04:22:13.833" v="0"/>
        <pc:sldMkLst>
          <pc:docMk/>
          <pc:sldMk cId="1028172710" sldId="265"/>
        </pc:sldMkLst>
      </pc:sldChg>
      <pc:sldChg chg="modTransition">
        <pc:chgData name="kabirov2544@mail.ru" userId="5cf3f33c75dc9475" providerId="LiveId" clId="{11F75E14-528F-4E80-B3A9-EE799DC1038C}" dt="2022-12-19T04:22:15.181" v="1"/>
        <pc:sldMkLst>
          <pc:docMk/>
          <pc:sldMk cId="827519965" sldId="266"/>
        </pc:sldMkLst>
      </pc:sldChg>
      <pc:sldChg chg="modTransition">
        <pc:chgData name="kabirov2544@mail.ru" userId="5cf3f33c75dc9475" providerId="LiveId" clId="{11F75E14-528F-4E80-B3A9-EE799DC1038C}" dt="2022-12-19T04:22:16.198" v="2"/>
        <pc:sldMkLst>
          <pc:docMk/>
          <pc:sldMk cId="883162981" sldId="267"/>
        </pc:sldMkLst>
      </pc:sldChg>
      <pc:sldChg chg="modTransition">
        <pc:chgData name="kabirov2544@mail.ru" userId="5cf3f33c75dc9475" providerId="LiveId" clId="{11F75E14-528F-4E80-B3A9-EE799DC1038C}" dt="2022-12-19T04:22:18.227" v="3"/>
        <pc:sldMkLst>
          <pc:docMk/>
          <pc:sldMk cId="1008661924" sldId="268"/>
        </pc:sldMkLst>
      </pc:sldChg>
      <pc:sldChg chg="modTransition">
        <pc:chgData name="kabirov2544@mail.ru" userId="5cf3f33c75dc9475" providerId="LiveId" clId="{11F75E14-528F-4E80-B3A9-EE799DC1038C}" dt="2022-12-19T04:22:21.622" v="5"/>
        <pc:sldMkLst>
          <pc:docMk/>
          <pc:sldMk cId="2729844819" sldId="269"/>
        </pc:sldMkLst>
      </pc:sldChg>
      <pc:sldChg chg="modTransition">
        <pc:chgData name="kabirov2544@mail.ru" userId="5cf3f33c75dc9475" providerId="LiveId" clId="{11F75E14-528F-4E80-B3A9-EE799DC1038C}" dt="2022-12-19T04:22:28.895" v="7"/>
        <pc:sldMkLst>
          <pc:docMk/>
          <pc:sldMk cId="2297888124" sldId="270"/>
        </pc:sldMkLst>
      </pc:sldChg>
      <pc:sldChg chg="modTransition">
        <pc:chgData name="kabirov2544@mail.ru" userId="5cf3f33c75dc9475" providerId="LiveId" clId="{11F75E14-528F-4E80-B3A9-EE799DC1038C}" dt="2022-12-19T04:22:30.665" v="8"/>
        <pc:sldMkLst>
          <pc:docMk/>
          <pc:sldMk cId="3120382300" sldId="271"/>
        </pc:sldMkLst>
      </pc:sldChg>
      <pc:sldChg chg="modTransition">
        <pc:chgData name="kabirov2544@mail.ru" userId="5cf3f33c75dc9475" providerId="LiveId" clId="{11F75E14-528F-4E80-B3A9-EE799DC1038C}" dt="2022-12-19T04:22:32.138" v="9"/>
        <pc:sldMkLst>
          <pc:docMk/>
          <pc:sldMk cId="2530139982" sldId="272"/>
        </pc:sldMkLst>
      </pc:sldChg>
      <pc:sldChg chg="modTransition">
        <pc:chgData name="kabirov2544@mail.ru" userId="5cf3f33c75dc9475" providerId="LiveId" clId="{11F75E14-528F-4E80-B3A9-EE799DC1038C}" dt="2022-12-19T04:22:33.683" v="10"/>
        <pc:sldMkLst>
          <pc:docMk/>
          <pc:sldMk cId="2580210533" sldId="273"/>
        </pc:sldMkLst>
      </pc:sldChg>
      <pc:sldChg chg="modTransition">
        <pc:chgData name="kabirov2544@mail.ru" userId="5cf3f33c75dc9475" providerId="LiveId" clId="{11F75E14-528F-4E80-B3A9-EE799DC1038C}" dt="2022-12-19T04:22:36.833" v="11"/>
        <pc:sldMkLst>
          <pc:docMk/>
          <pc:sldMk cId="3000222644" sldId="274"/>
        </pc:sldMkLst>
      </pc:sldChg>
      <pc:sldChg chg="modTransition">
        <pc:chgData name="kabirov2544@mail.ru" userId="5cf3f33c75dc9475" providerId="LiveId" clId="{11F75E14-528F-4E80-B3A9-EE799DC1038C}" dt="2022-12-19T04:22:38.200" v="12"/>
        <pc:sldMkLst>
          <pc:docMk/>
          <pc:sldMk cId="2338035274" sldId="275"/>
        </pc:sldMkLst>
      </pc:sldChg>
      <pc:sldChg chg="modTransition">
        <pc:chgData name="kabirov2544@mail.ru" userId="5cf3f33c75dc9475" providerId="LiveId" clId="{11F75E14-528F-4E80-B3A9-EE799DC1038C}" dt="2022-12-19T04:22:39.819" v="13"/>
        <pc:sldMkLst>
          <pc:docMk/>
          <pc:sldMk cId="3963530947" sldId="276"/>
        </pc:sldMkLst>
      </pc:sldChg>
      <pc:sldChg chg="modTransition">
        <pc:chgData name="kabirov2544@mail.ru" userId="5cf3f33c75dc9475" providerId="LiveId" clId="{11F75E14-528F-4E80-B3A9-EE799DC1038C}" dt="2022-12-19T04:22:41.493" v="14"/>
        <pc:sldMkLst>
          <pc:docMk/>
          <pc:sldMk cId="1187358975" sldId="277"/>
        </pc:sldMkLst>
      </pc:sldChg>
      <pc:sldChg chg="modTransition">
        <pc:chgData name="kabirov2544@mail.ru" userId="5cf3f33c75dc9475" providerId="LiveId" clId="{11F75E14-528F-4E80-B3A9-EE799DC1038C}" dt="2022-12-19T04:22:45.799" v="16"/>
        <pc:sldMkLst>
          <pc:docMk/>
          <pc:sldMk cId="1036075830" sldId="278"/>
        </pc:sldMkLst>
      </pc:sldChg>
      <pc:sldChg chg="modTransition">
        <pc:chgData name="kabirov2544@mail.ru" userId="5cf3f33c75dc9475" providerId="LiveId" clId="{11F75E14-528F-4E80-B3A9-EE799DC1038C}" dt="2022-12-19T04:22:49.909" v="17"/>
        <pc:sldMkLst>
          <pc:docMk/>
          <pc:sldMk cId="3028865511" sldId="279"/>
        </pc:sldMkLst>
      </pc:sldChg>
      <pc:sldChg chg="modTransition">
        <pc:chgData name="kabirov2544@mail.ru" userId="5cf3f33c75dc9475" providerId="LiveId" clId="{11F75E14-528F-4E80-B3A9-EE799DC1038C}" dt="2022-12-19T04:22:51.199" v="18"/>
        <pc:sldMkLst>
          <pc:docMk/>
          <pc:sldMk cId="534344978" sldId="280"/>
        </pc:sldMkLst>
      </pc:sldChg>
      <pc:sldChg chg="modTransition">
        <pc:chgData name="kabirov2544@mail.ru" userId="5cf3f33c75dc9475" providerId="LiveId" clId="{11F75E14-528F-4E80-B3A9-EE799DC1038C}" dt="2022-12-19T04:22:53.420" v="19"/>
        <pc:sldMkLst>
          <pc:docMk/>
          <pc:sldMk cId="3585066023" sldId="281"/>
        </pc:sldMkLst>
      </pc:sldChg>
      <pc:sldChg chg="modTransition">
        <pc:chgData name="kabirov2544@mail.ru" userId="5cf3f33c75dc9475" providerId="LiveId" clId="{11F75E14-528F-4E80-B3A9-EE799DC1038C}" dt="2022-12-19T04:22:55.734" v="20"/>
        <pc:sldMkLst>
          <pc:docMk/>
          <pc:sldMk cId="1019512167" sldId="282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9T03:59:03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24575,'3'4'0,"11"5"0,5 1 0,4 3 0,-1 4 0,-2-2 0,1-4 0,-4-2-8191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632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95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045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1103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88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45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6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188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66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29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83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77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953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97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652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1940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04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093AF6-ACDD-4BD9-8FF5-A4A8DD2C551E}" type="datetimeFigureOut">
              <a:rPr lang="ru-RU" smtClean="0"/>
              <a:t>19.12.2022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F05C1B6-06E5-4D57-94BA-58747039DA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4433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90A3C-A39D-4242-A432-B3B697D20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Разработка информационной системы для склада техники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C58AB6-DC7E-4581-A9F1-90DA38BEEC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Выполнили студенты группы 19П-3 Кабиров Роман и </a:t>
            </a:r>
            <a:r>
              <a:rPr lang="ru-RU" dirty="0" err="1"/>
              <a:t>Биктимеров</a:t>
            </a:r>
            <a:r>
              <a:rPr lang="ru-RU" dirty="0"/>
              <a:t> </a:t>
            </a:r>
            <a:r>
              <a:rPr lang="ru-RU" dirty="0" err="1"/>
              <a:t>Ильнур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6726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C28875-B302-4208-92EE-529FE38D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540" y="2513900"/>
            <a:ext cx="1670014" cy="970450"/>
          </a:xfrm>
        </p:spPr>
        <p:txBody>
          <a:bodyPr>
            <a:normAutofit fontScale="90000"/>
          </a:bodyPr>
          <a:lstStyle/>
          <a:p>
            <a:r>
              <a:rPr lang="en-US" altLang="zh-CN" sz="9600" b="1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br>
              <a:rPr lang="zh-CN" altLang="en-US" sz="96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077502-90E2-42AE-BD38-9EEA021B1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554" y="2476561"/>
            <a:ext cx="5487005" cy="859749"/>
          </a:xfrm>
        </p:spPr>
        <p:txBody>
          <a:bodyPr/>
          <a:lstStyle/>
          <a:p>
            <a:pPr marL="36900" indent="0">
              <a:buNone/>
            </a:pPr>
            <a:r>
              <a:rPr lang="ru-RU" altLang="en-US" sz="20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Проектирование программного продукта</a:t>
            </a:r>
          </a:p>
          <a:p>
            <a:endParaRPr lang="ru-RU" dirty="0"/>
          </a:p>
        </p:txBody>
      </p:sp>
      <p:sp>
        <p:nvSpPr>
          <p:cNvPr id="5" name="文本框 34">
            <a:extLst>
              <a:ext uri="{FF2B5EF4-FFF2-40B4-BE49-F238E27FC236}">
                <a16:creationId xmlns:a16="http://schemas.microsoft.com/office/drawing/2014/main" id="{58254D05-680E-4272-BBF6-F99DA2FDE6E5}"/>
              </a:ext>
            </a:extLst>
          </p:cNvPr>
          <p:cNvSpPr txBox="1"/>
          <p:nvPr/>
        </p:nvSpPr>
        <p:spPr>
          <a:xfrm>
            <a:off x="3959557" y="2999125"/>
            <a:ext cx="647700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cs typeface="+mn-cs"/>
              </a:defRPr>
            </a:lvl9pPr>
          </a:lstStyle>
          <a:p>
            <a:pPr algn="ctr"/>
            <a:r>
              <a:rPr lang="ru-RU" altLang="zh-CN" sz="1600" dirty="0">
                <a:latin typeface="Arial" panose="020B0604020202020204" pitchFamily="34" charset="0"/>
                <a:ea typeface="Arial" panose="020B0604020202020204" pitchFamily="34" charset="0"/>
              </a:rPr>
              <a:t>Диаграммы последовательностей, активностей, </a:t>
            </a:r>
            <a:r>
              <a:rPr lang="en-US" altLang="ru-RU" sz="1600" dirty="0">
                <a:latin typeface="Arial" panose="020B0604020202020204" pitchFamily="34" charset="0"/>
                <a:ea typeface="Arial" panose="020B0604020202020204" pitchFamily="34" charset="0"/>
              </a:rPr>
              <a:t>usecase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151CEE6-0BD0-4995-B779-B1175620BF4F}"/>
                  </a:ext>
                </a:extLst>
              </p14:cNvPr>
              <p14:cNvContentPartPr/>
              <p14:nvPr/>
            </p14:nvContentPartPr>
            <p14:xfrm>
              <a:off x="2105501" y="1996147"/>
              <a:ext cx="50760" cy="3204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151CEE6-0BD0-4995-B779-B1175620BF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6861" y="1987507"/>
                <a:ext cx="68400" cy="496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Улыбающееся лицо 8">
            <a:extLst>
              <a:ext uri="{FF2B5EF4-FFF2-40B4-BE49-F238E27FC236}">
                <a16:creationId xmlns:a16="http://schemas.microsoft.com/office/drawing/2014/main" id="{59EE09B2-7B93-469F-83F3-575369CE2786}"/>
              </a:ext>
            </a:extLst>
          </p:cNvPr>
          <p:cNvSpPr/>
          <p:nvPr/>
        </p:nvSpPr>
        <p:spPr>
          <a:xfrm>
            <a:off x="11277600" y="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172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59847-7DE7-426F-AFDF-D0E57C05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924943" cy="970450"/>
          </a:xfrm>
        </p:spPr>
        <p:txBody>
          <a:bodyPr>
            <a:normAutofit fontScale="90000"/>
          </a:bodyPr>
          <a:lstStyle/>
          <a:p>
            <a:r>
              <a:rPr lang="ru-RU" altLang="en-US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Диаграмма последовательности</a:t>
            </a:r>
            <a:br>
              <a:rPr lang="ru-RU" altLang="en-US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C7625A-6EE2-4BF8-9937-FC67C47E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/>
          <a:lstStyle/>
          <a:p>
            <a:r>
              <a: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Диаграмма последовательности — UML-диаграмма, на которой для некоторого набора объектов на единой временной оси показан жизненный цикл объекта (создание-деятельность-уничтожение некой сущности) и взаимодействие актеров (действующих лиц) информационной системы в рамках прецедента.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DB1328-B40A-4875-8453-AA146C726E8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71" y="1094825"/>
            <a:ext cx="5182205" cy="443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751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5E773-8A8A-4376-9F77-B7A4C557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463548" cy="97045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Диаграмма активностей</a:t>
            </a:r>
            <a:b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26C90F-27C5-4A08-9634-9BD5DDBD8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639717" cy="4058751"/>
          </a:xfrm>
        </p:spPr>
        <p:txBody>
          <a:bodyPr/>
          <a:lstStyle/>
          <a:p>
            <a:r>
              <a:rPr lang="ru-RU" altLang="en-US" dirty="0">
                <a:solidFill>
                  <a:schemeClr val="tx1"/>
                </a:solidFill>
              </a:rPr>
              <a:t>Диаграмма активностей (видов деятельности) — один из доступных видов диаграмм. Она, как и диаграмма состояний, отражает динамические аспекты поведения системы.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7102AA-DB15-488F-91A5-E818DBB17D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99471" y="609600"/>
            <a:ext cx="3733800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629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6F826E-EA8D-4E58-8CC3-952066F7F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740385" cy="97045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Диаграмма прецедентов (</a:t>
            </a:r>
            <a:r>
              <a:rPr lang="en-US" sz="4000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UseCase</a:t>
            </a:r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b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FB3738-B7F5-4D52-85AF-6E5AF51E2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220267" cy="4058751"/>
          </a:xfrm>
        </p:spPr>
        <p:txBody>
          <a:bodyPr/>
          <a:lstStyle/>
          <a:p>
            <a:r>
              <a:rPr lang="ru-RU" altLang="en-US" dirty="0">
                <a:solidFill>
                  <a:schemeClr val="tx1"/>
                </a:solidFill>
              </a:rPr>
              <a:t>Диаграмма вариантов использования  – диаграмма, описывающая, какой функционал разрабатываемой программной системы доступен каждой группе пользователей.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C5298D-D9BE-4403-966B-DD62AC38D4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20486" y="463448"/>
            <a:ext cx="56864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192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E3623-5CB1-4DA5-AC0C-EABC11386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03" y="581575"/>
            <a:ext cx="5008833" cy="970450"/>
          </a:xfrm>
        </p:spPr>
        <p:txBody>
          <a:bodyPr>
            <a:normAutofit fontScale="90000"/>
          </a:bodyPr>
          <a:lstStyle/>
          <a:p>
            <a:r>
              <a:rPr lang="ru-RU" altLang="en-US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Схема базы данных</a:t>
            </a:r>
            <a:br>
              <a:rPr lang="ru-RU" altLang="en-US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F48F4C-FF64-4BD4-999D-6DE549474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773941" cy="4058751"/>
          </a:xfrm>
        </p:spPr>
        <p:txBody>
          <a:bodyPr/>
          <a:lstStyle/>
          <a:p>
            <a:r>
              <a:rPr lang="ru-RU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Схема создана в СУБД </a:t>
            </a:r>
            <a:r>
              <a:rPr 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MySQL</a:t>
            </a:r>
          </a:p>
          <a:p>
            <a:endParaRPr lang="ru-RU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414432-FFB7-472D-82AE-D8A74A451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66" y="1275434"/>
            <a:ext cx="4912734" cy="388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84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298D2-EC0D-4FC9-96BB-0ABC7DA2B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998" y="2522289"/>
            <a:ext cx="1686793" cy="970450"/>
          </a:xfrm>
        </p:spPr>
        <p:txBody>
          <a:bodyPr>
            <a:normAutofit fontScale="90000"/>
          </a:bodyPr>
          <a:lstStyle/>
          <a:p>
            <a:r>
              <a:rPr lang="en-US" altLang="zh-CN" sz="96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br>
              <a:rPr lang="en-US" altLang="zh-CN" sz="96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AD1F2D-1904-4629-893C-0FB059C65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642" y="2649768"/>
            <a:ext cx="2643137" cy="84297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altLang="ru-RU" sz="28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Программа</a:t>
            </a:r>
            <a:endParaRPr lang="ru-RU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88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637CA-8E31-4CF7-9F2F-B648B62E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017222" cy="970450"/>
          </a:xfrm>
        </p:spPr>
        <p:txBody>
          <a:bodyPr/>
          <a:lstStyle/>
          <a:p>
            <a:r>
              <a:rPr lang="ru-RU" dirty="0"/>
              <a:t>Админ панель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EBB57D-D791-405E-9868-D1B860B80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301" y="1685824"/>
            <a:ext cx="3496210" cy="405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68EC08-D87E-4D71-A5C9-A65260DAF203}"/>
              </a:ext>
            </a:extLst>
          </p:cNvPr>
          <p:cNvSpPr txBox="1"/>
          <p:nvPr/>
        </p:nvSpPr>
        <p:spPr>
          <a:xfrm>
            <a:off x="7197753" y="1837189"/>
            <a:ext cx="39176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 авторизации администратор попадает на страницу админ панель, где у него есть несколько вариантов переходов.</a:t>
            </a:r>
          </a:p>
        </p:txBody>
      </p:sp>
    </p:spTree>
    <p:extLst>
      <p:ext uri="{BB962C8B-B14F-4D97-AF65-F5344CB8AC3E}">
        <p14:creationId xmlns:p14="http://schemas.microsoft.com/office/powerpoint/2010/main" val="312038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B27A0-2CB3-470D-8FEF-21F766DE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270601" cy="970450"/>
          </a:xfrm>
        </p:spPr>
        <p:txBody>
          <a:bodyPr/>
          <a:lstStyle/>
          <a:p>
            <a:r>
              <a:rPr lang="ru-RU" dirty="0"/>
              <a:t>Страница товара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DB150-F6B5-462D-A8CA-928329DBD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97" y="1732449"/>
            <a:ext cx="4178860" cy="4058751"/>
          </a:xfrm>
        </p:spPr>
        <p:txBody>
          <a:bodyPr/>
          <a:lstStyle/>
          <a:p>
            <a:r>
              <a:rPr lang="ru-RU" dirty="0"/>
              <a:t>После нажатия на кнопку «Товар» администратор попадает на страницу с товаром. Здесь находится весь товар склада.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32503E-FC0F-4626-B155-35B855EEF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3" y="1478666"/>
            <a:ext cx="6663974" cy="334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3998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D3928-FD28-4A3B-9446-324671E5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184" y="483765"/>
            <a:ext cx="4958499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Страница редактирования товара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6EB1C-7D8B-4310-9820-92199D82B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7419" y="1732449"/>
            <a:ext cx="4120137" cy="4058751"/>
          </a:xfrm>
        </p:spPr>
        <p:txBody>
          <a:bodyPr/>
          <a:lstStyle/>
          <a:p>
            <a:r>
              <a:rPr lang="ru-RU" dirty="0"/>
              <a:t>Если администратор решит изменить товар, он может это сделать в отдельном окне выбрав нужный товар и нажать кнопку «Редактировать товар»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3C45D879-48EA-499F-AB86-106EBE22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3" y="1847664"/>
            <a:ext cx="6300731" cy="31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21053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2F108-8885-4540-B68A-851EB971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715218" cy="970450"/>
          </a:xfrm>
        </p:spPr>
        <p:txBody>
          <a:bodyPr/>
          <a:lstStyle/>
          <a:p>
            <a:r>
              <a:rPr lang="ru-RU" dirty="0"/>
              <a:t>Страница поставок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2D2303-7C31-4A1D-A61C-42EAFE0B6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4516" y="1715671"/>
            <a:ext cx="4908702" cy="4058751"/>
          </a:xfrm>
        </p:spPr>
        <p:txBody>
          <a:bodyPr/>
          <a:lstStyle/>
          <a:p>
            <a:r>
              <a:rPr lang="ru-RU" dirty="0"/>
              <a:t>После нажатием на кнопку «Поставки» администратора переносит на окно поставок, здесь он может выбрать товар и оформить поставку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B67875D-147B-4969-B235-605960B0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2" y="1656812"/>
            <a:ext cx="6582639" cy="346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222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245764-52C1-4443-ADF6-39F3A397A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84" y="1498362"/>
            <a:ext cx="2641256" cy="2971088"/>
          </a:xfrm>
        </p:spPr>
        <p:txBody>
          <a:bodyPr>
            <a:normAutofit/>
          </a:bodyPr>
          <a:lstStyle/>
          <a:p>
            <a:r>
              <a:rPr lang="ru-RU" sz="8800" dirty="0"/>
              <a:t>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411384-EDBE-44C1-9AB8-80C0DF013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727" y="2440074"/>
            <a:ext cx="8836353" cy="4058751"/>
          </a:xfrm>
        </p:spPr>
        <p:txBody>
          <a:bodyPr>
            <a:normAutofit/>
          </a:bodyPr>
          <a:lstStyle/>
          <a:p>
            <a:r>
              <a:rPr lang="ru-RU" sz="6600" dirty="0"/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246936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23F69-F4C4-4C96-BBBA-04637999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706829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Выходной документ поставки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08668A-6539-4781-928B-587E86076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0816" y="1723924"/>
            <a:ext cx="3866817" cy="3415325"/>
          </a:xfrm>
        </p:spPr>
        <p:txBody>
          <a:bodyPr>
            <a:normAutofit/>
          </a:bodyPr>
          <a:lstStyle/>
          <a:p>
            <a:r>
              <a:rPr lang="ru-RU" sz="2800" dirty="0"/>
              <a:t>После оформления поставки, администратору выводится </a:t>
            </a:r>
            <a:r>
              <a:rPr lang="en-US" sz="2800" dirty="0"/>
              <a:t>Word</a:t>
            </a:r>
            <a:r>
              <a:rPr lang="ru-RU" sz="2800" dirty="0"/>
              <a:t> документ с выбранными товарами.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F220C7-AFA7-41B0-8620-76173C02E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02" y="1807814"/>
            <a:ext cx="6252089" cy="310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03527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AC94F-BC0D-4587-9C5B-93C62A7E1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245434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Окно с пользователями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46309E-CED7-416E-B578-0F7C122F2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2773" y="1580050"/>
            <a:ext cx="3851152" cy="4058751"/>
          </a:xfrm>
        </p:spPr>
        <p:txBody>
          <a:bodyPr/>
          <a:lstStyle/>
          <a:p>
            <a:r>
              <a:rPr lang="ru-RU" dirty="0"/>
              <a:t>В админ </a:t>
            </a:r>
            <a:r>
              <a:rPr lang="ru-RU" dirty="0" err="1"/>
              <a:t>панеле</a:t>
            </a:r>
            <a:r>
              <a:rPr lang="ru-RU" dirty="0"/>
              <a:t> администратор может перейти на окно пользователей, где он может изменить или добавить пользователя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BD3F19D-35F2-4552-8A41-21A1A885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5" y="1580050"/>
            <a:ext cx="6586427" cy="33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30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652C8-18E5-431B-B405-A5C9E4AA2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480326" cy="970450"/>
          </a:xfrm>
        </p:spPr>
        <p:txBody>
          <a:bodyPr>
            <a:normAutofit fontScale="90000"/>
          </a:bodyPr>
          <a:lstStyle/>
          <a:p>
            <a:r>
              <a:rPr lang="ru-RU" dirty="0"/>
              <a:t>Добавление пользователя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10A6DD-AC07-46D7-83DA-1AF005EB0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589" y="1732449"/>
            <a:ext cx="3943968" cy="4058751"/>
          </a:xfrm>
        </p:spPr>
        <p:txBody>
          <a:bodyPr/>
          <a:lstStyle/>
          <a:p>
            <a:r>
              <a:rPr lang="ru-RU" dirty="0"/>
              <a:t>Добавление пользователя происходит после добавления всех данных в поля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5D86918-CA75-42CD-B9F3-7682D4AF1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94" y="1732449"/>
            <a:ext cx="6553002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35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F4041-1009-4E32-B44A-16ABC926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354491" cy="970450"/>
          </a:xfrm>
        </p:spPr>
        <p:txBody>
          <a:bodyPr/>
          <a:lstStyle/>
          <a:p>
            <a:r>
              <a:rPr lang="ru-RU" dirty="0"/>
              <a:t>История заказов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26F2BD-B23E-4A34-B2CC-FEFC2544A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2592" y="2088742"/>
            <a:ext cx="3633037" cy="3233436"/>
          </a:xfrm>
        </p:spPr>
        <p:txBody>
          <a:bodyPr>
            <a:normAutofit/>
          </a:bodyPr>
          <a:lstStyle/>
          <a:p>
            <a:r>
              <a:rPr lang="ru-RU" dirty="0"/>
              <a:t>На админ </a:t>
            </a:r>
            <a:r>
              <a:rPr lang="ru-RU" dirty="0" err="1"/>
              <a:t>панеле</a:t>
            </a:r>
            <a:r>
              <a:rPr lang="ru-RU" dirty="0"/>
              <a:t> администратор может перейти на окно истории заказов. Здесь он может просмотреть всю историю заказов и посмотреть детали каждого заказа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951E218-57D6-489D-AB09-211556D1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0" y="2088742"/>
            <a:ext cx="6096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075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05D04-C43C-4358-B009-B552CEF1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заказа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C540F-ED00-4422-A87D-F9936295F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025" y="1732449"/>
            <a:ext cx="4581531" cy="4058751"/>
          </a:xfrm>
        </p:spPr>
        <p:txBody>
          <a:bodyPr/>
          <a:lstStyle/>
          <a:p>
            <a:r>
              <a:rPr lang="ru-RU" dirty="0"/>
              <a:t>После нажатия на кнопку подробности заказа администратор видит всю информацию о заказе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D6DA88-4836-4C98-BB09-39FD2DCD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2" y="1732449"/>
            <a:ext cx="60960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65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BF85D-3276-4C53-9C40-FACF55AA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884708" cy="970450"/>
          </a:xfrm>
        </p:spPr>
        <p:txBody>
          <a:bodyPr/>
          <a:lstStyle/>
          <a:p>
            <a:r>
              <a:rPr lang="ru-RU" dirty="0"/>
              <a:t>Окно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1ACCF2-B1EC-4BC2-A3B7-094F4F4C9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589" y="1732449"/>
            <a:ext cx="3943968" cy="4058751"/>
          </a:xfrm>
        </p:spPr>
        <p:txBody>
          <a:bodyPr/>
          <a:lstStyle/>
          <a:p>
            <a:r>
              <a:rPr lang="ru-RU" dirty="0"/>
              <a:t>После авторизации клиент попадает на окно клиента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B71DC07-987D-478A-ABFD-21AC7614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5" y="1732448"/>
            <a:ext cx="6910455" cy="346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34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F36BB3-BE34-45E9-8A78-247CDCA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заказа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EDBE7D-0F85-40C3-B09C-50EDD4E9D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038" y="1653768"/>
            <a:ext cx="2776757" cy="3518163"/>
          </a:xfrm>
        </p:spPr>
        <p:txBody>
          <a:bodyPr>
            <a:normAutofit/>
          </a:bodyPr>
          <a:lstStyle/>
          <a:p>
            <a:r>
              <a:rPr lang="ru-RU" dirty="0"/>
              <a:t>После выбор интересующих товаров клиент может оформить заказ, после этого ему выведется документ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46E01B6-39A8-4B54-A884-3C09B29E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9" y="1653768"/>
            <a:ext cx="6763012" cy="339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6602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79D4EF6-B9E2-448E-8EB5-4E105ECE7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406" y="2529403"/>
            <a:ext cx="7251187" cy="1077863"/>
          </a:xfrm>
        </p:spPr>
        <p:txBody>
          <a:bodyPr>
            <a:normAutofit/>
          </a:bodyPr>
          <a:lstStyle/>
          <a:p>
            <a:r>
              <a:rPr lang="ru-RU" sz="44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01951216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05670-CA4E-4CC1-A8AF-9B3AC9F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182205" cy="970450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0D7AF8-8AFE-4650-825D-1A88B799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614908" cy="4058751"/>
          </a:xfrm>
        </p:spPr>
        <p:txBody>
          <a:bodyPr/>
          <a:lstStyle/>
          <a:p>
            <a:r>
              <a:rPr lang="ru-RU" dirty="0"/>
              <a:t>Постановка задачи</a:t>
            </a:r>
          </a:p>
          <a:p>
            <a:pPr marL="36900" indent="0">
              <a:buNone/>
            </a:pPr>
            <a:r>
              <a:rPr lang="ru-RU" dirty="0"/>
              <a:t>Система включает в себя клиентов, которые осуществляют заказы товаров на складе, работников, которые работают с товарами и заказами клиентов и администратор который следит за работой системы и добавляет новых пользователей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89F11A-09D1-4DC1-9C36-FAD29EF2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492" y="3761824"/>
            <a:ext cx="4191713" cy="27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754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5BCAB2-FC02-4869-B232-D5450BE2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Методология </a:t>
            </a:r>
            <a:r>
              <a:rPr lang="en-US" dirty="0"/>
              <a:t>SCRUM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DD1451-5D3F-472E-AAD3-F65F82A91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803057" cy="4058751"/>
          </a:xfrm>
        </p:spPr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Scrum - </a:t>
            </a:r>
            <a:r>
              <a:rPr lang="ru-RU" altLang="en-US" sz="2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это набор</a:t>
            </a:r>
            <a:r>
              <a:rPr lang="en-US" altLang="en-US" sz="2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 </a:t>
            </a:r>
            <a:r>
              <a:rPr lang="ru-RU" altLang="en-US" sz="2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принципов и инструментов, с помощью которых можно сделать работоспособный продукт в ограниченные по длительности итерации, которые называют спринтами</a:t>
            </a:r>
          </a:p>
          <a:p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8951F8-BA6F-4E7C-9831-FECEA689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51" y="3445380"/>
            <a:ext cx="4042967" cy="28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94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5F7E6-D67C-476B-9625-A81A87D0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388" y="581575"/>
            <a:ext cx="5182205" cy="970450"/>
          </a:xfrm>
        </p:spPr>
        <p:txBody>
          <a:bodyPr>
            <a:normAutofit fontScale="90000"/>
          </a:bodyPr>
          <a:lstStyle/>
          <a:p>
            <a:r>
              <a:rPr lang="ru-RU" altLang="zh-CN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Как работает </a:t>
            </a:r>
            <a:r>
              <a:rPr lang="en-US" altLang="zh-CN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SCRUM</a:t>
            </a:r>
            <a:b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81AFE-A703-40F2-B8B8-FBC0D84AF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092722" cy="4058751"/>
          </a:xfrm>
        </p:spPr>
        <p:txBody>
          <a:bodyPr/>
          <a:lstStyle/>
          <a:p>
            <a:r>
              <a:rPr lang="zh-CN" altLang="en-US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Как методология управления проектами, scrum предполагает, что самоорганизованная команда представляет законченный продукт в фиксированный временной отрезок (спринт).</a:t>
            </a:r>
            <a:r>
              <a:rPr lang="en-US" altLang="zh-CN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Главное правило: scrum строится по принципу «3-5-3»: 3 роли, 5 событий, 3 артефакта</a:t>
            </a:r>
            <a:r>
              <a:rPr lang="en-US" altLang="zh-CN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.</a:t>
            </a:r>
            <a:endParaRPr lang="en-US" altLang="zh-CN" sz="2000" dirty="0">
              <a:solidFill>
                <a:schemeClr val="tx1"/>
              </a:solidFill>
              <a:latin typeface="Microsoft YaHei" panose="020B0503020204020204" pitchFamily="34" charset="-122"/>
              <a:ea typeface="Arial" panose="020B0604020202020204" pitchFamily="34" charset="0"/>
              <a:sym typeface="+mn-ea"/>
            </a:endParaRPr>
          </a:p>
          <a:p>
            <a:endParaRPr lang="ru-RU" dirty="0"/>
          </a:p>
        </p:txBody>
      </p:sp>
      <p:pic>
        <p:nvPicPr>
          <p:cNvPr id="4" name="Изображение 101">
            <a:extLst>
              <a:ext uri="{FF2B5EF4-FFF2-40B4-BE49-F238E27FC236}">
                <a16:creationId xmlns:a16="http://schemas.microsoft.com/office/drawing/2014/main" id="{79FEA31B-11E8-49E1-BAB3-2C59BFED68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81662" y="1392004"/>
            <a:ext cx="3790950" cy="23698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Замещающее содержимое 103">
            <a:extLst>
              <a:ext uri="{FF2B5EF4-FFF2-40B4-BE49-F238E27FC236}">
                <a16:creationId xmlns:a16="http://schemas.microsoft.com/office/drawing/2014/main" id="{F402CAEE-DF4D-4D6B-9280-6ED8BDAADE8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124" y="4074577"/>
            <a:ext cx="3756025" cy="229933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1109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C1D2F-2AF0-4E57-A8ED-0A9E38B8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541666" cy="97045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Роли </a:t>
            </a:r>
            <a:r>
              <a:rPr lang="en-US" sz="4000" dirty="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SCRUM</a:t>
            </a:r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26B3B-6E36-4B7E-B108-8CFF8CCAA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179" y="1580049"/>
            <a:ext cx="4717835" cy="2236941"/>
          </a:xfrm>
        </p:spPr>
        <p:txBody>
          <a:bodyPr>
            <a:normAutofit fontScale="55000" lnSpcReduction="20000"/>
          </a:bodyPr>
          <a:lstStyle/>
          <a:p>
            <a:pPr defTabSz="1216025">
              <a:lnSpc>
                <a:spcPct val="140000"/>
              </a:lnSpc>
              <a:spcBef>
                <a:spcPct val="20000"/>
              </a:spcBef>
            </a:pPr>
            <a:r>
              <a:rPr lang="en-US" altLang="ru-RU" sz="4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SCRUM </a:t>
            </a:r>
            <a:r>
              <a:rPr lang="ru-RU" altLang="en-US" sz="4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включает в себя роли:</a:t>
            </a:r>
          </a:p>
          <a:p>
            <a:pPr marL="342900" indent="-342900" defTabSz="1216025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altLang="en-US" sz="4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Владелец продукта</a:t>
            </a:r>
          </a:p>
          <a:p>
            <a:pPr marL="342900" indent="-342900" defTabSz="1216025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altLang="en-US" sz="4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Команда разработчиков</a:t>
            </a:r>
          </a:p>
          <a:p>
            <a:pPr marL="342900" indent="-342900" defTabSz="1216025">
              <a:lnSpc>
                <a:spcPct val="14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Scrum-</a:t>
            </a:r>
            <a:r>
              <a:rPr lang="ru-RU" altLang="en-US" sz="400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sym typeface="+mn-ea"/>
              </a:rPr>
              <a:t>мастер</a:t>
            </a:r>
          </a:p>
          <a:p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3F58F1-DBA9-45C1-9A8D-2572CC965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21" y="1495069"/>
            <a:ext cx="5218877" cy="3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44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8A0BCD-F304-44BB-A811-1D60D88E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31622" cy="97045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Владелец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продукта</a:t>
            </a:r>
            <a:b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0B4266-E080-4686-9B45-D6598A72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242" y="1580050"/>
            <a:ext cx="6128175" cy="4058751"/>
          </a:xfrm>
        </p:spPr>
        <p:txBody>
          <a:bodyPr/>
          <a:lstStyle/>
          <a:p>
            <a:pPr defTabSz="1216025">
              <a:lnSpc>
                <a:spcPct val="14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Владелец продукта.</a:t>
            </a:r>
            <a:r>
              <a:rPr lang="zh-CN" altLang="en-US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 Отвечает за общий список задач (бэклог продукта) и определяет их приоритетность.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defTabSz="1216025">
              <a:lnSpc>
                <a:spcPct val="14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Остальные члены команды могут высказывать своё мнение. Но именно владелец продукта устанавливает ценность конкретной задачи и принимает решение, которое способны реализовать разработчики. </a:t>
            </a:r>
            <a:endParaRPr lang="en-US" altLang="zh-CN" sz="2000" dirty="0">
              <a:solidFill>
                <a:schemeClr val="tx1"/>
              </a:solidFill>
              <a:latin typeface="Microsoft YaHei" panose="020B0503020204020204" pitchFamily="34" charset="-122"/>
              <a:ea typeface="Arial" panose="020B0604020202020204" pitchFamily="34" charset="0"/>
              <a:sym typeface="+mn-ea"/>
            </a:endParaRPr>
          </a:p>
          <a:p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C7EC73-CEB3-4F64-8009-47492314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970" y="1239797"/>
            <a:ext cx="4686454" cy="161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26106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1DC26A-787B-47E8-AE75-A15EE5DB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109500" cy="970450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Команда разработчиков</a:t>
            </a:r>
            <a:b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06D6B-320B-46D9-9D7B-349EEBD1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 fontScale="92500"/>
          </a:bodyPr>
          <a:lstStyle/>
          <a:p>
            <a:pPr defTabSz="1216025">
              <a:lnSpc>
                <a:spcPct val="140000"/>
              </a:lnSpc>
              <a:spcBef>
                <a:spcPct val="20000"/>
              </a:spcBef>
            </a:pPr>
            <a:r>
              <a:rPr lang="zh-CN" altLang="en-US" sz="2000" b="1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Команда разработчиков</a:t>
            </a:r>
            <a:r>
              <a:rPr lang="zh-CN" altLang="en-US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. Команда scrum отвечает за исполнение работ из бэклога спринта. Без согласия скрам-команды никто не вправе вносить поправки в бэклог. 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defTabSz="1216025">
              <a:lnSpc>
                <a:spcPct val="14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chemeClr val="tx1"/>
                </a:solidFill>
                <a:ea typeface="Arial" panose="020B0604020202020204" pitchFamily="34" charset="0"/>
                <a:sym typeface="+mn-ea"/>
              </a:rPr>
              <a:t>Правильная команда в scrum самостоятельно определяет, как именно работать, что делать в рамках спринта, чтобы повысить ценность продукта.</a:t>
            </a:r>
            <a:endParaRPr lang="en-US" altLang="zh-CN" sz="2000" dirty="0">
              <a:solidFill>
                <a:schemeClr val="tx1"/>
              </a:solidFill>
              <a:latin typeface="Microsoft YaHei" panose="020B0503020204020204" pitchFamily="34" charset="-122"/>
              <a:ea typeface="Arial" panose="020B0604020202020204" pitchFamily="34" charset="0"/>
              <a:sym typeface="+mn-ea"/>
            </a:endParaRPr>
          </a:p>
          <a:p>
            <a:endParaRPr lang="ru-RU" dirty="0"/>
          </a:p>
        </p:txBody>
      </p:sp>
      <p:pic>
        <p:nvPicPr>
          <p:cNvPr id="4" name="Замещающее содержимое 105">
            <a:extLst>
              <a:ext uri="{FF2B5EF4-FFF2-40B4-BE49-F238E27FC236}">
                <a16:creationId xmlns:a16="http://schemas.microsoft.com/office/drawing/2014/main" id="{ABE1C1C1-408A-4815-BF61-E95FDD403E6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906" y="1966277"/>
            <a:ext cx="4827270" cy="29254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7825445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46D697-A81E-495F-955D-96BA830B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480326" cy="9704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Scrum </a:t>
            </a: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мастер</a:t>
            </a:r>
            <a:b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303FBF-E388-4711-AF09-9F645700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4052488" cy="4058751"/>
          </a:xfrm>
        </p:spPr>
        <p:txBody>
          <a:bodyPr/>
          <a:lstStyle/>
          <a:p>
            <a:r>
              <a:rPr lang="zh-CN" altLang="en-US" sz="2000" b="1" dirty="0">
                <a:solidFill>
                  <a:srgbClr val="A6A6A6"/>
                </a:solidFill>
                <a:ea typeface="Arial" panose="020B0604020202020204" pitchFamily="34" charset="0"/>
                <a:sym typeface="+mn-ea"/>
              </a:rPr>
              <a:t>Scrum-мастер</a:t>
            </a:r>
            <a:r>
              <a:rPr lang="zh-CN" altLang="en-US" sz="2000" dirty="0">
                <a:solidFill>
                  <a:srgbClr val="A6A6A6"/>
                </a:solidFill>
                <a:ea typeface="Arial" panose="020B0604020202020204" pitchFamily="34" charset="0"/>
                <a:sym typeface="+mn-ea"/>
              </a:rPr>
              <a:t>. Отвечает за соблюдение командой правил и структуры работы. Он обучает остальных участников нюансам scrum-процесса и ищет  возможности оптимизировать работу. Всё общение разработчиков с людьми извне происходит через scrum -мастера.</a:t>
            </a:r>
            <a:endParaRPr lang="en-US" altLang="zh-CN" sz="2000" dirty="0">
              <a:solidFill>
                <a:schemeClr val="bg1"/>
              </a:solidFill>
              <a:latin typeface="Microsoft YaHei" panose="020B0503020204020204" pitchFamily="34" charset="-122"/>
              <a:ea typeface="Arial" panose="020B0604020202020204" pitchFamily="34" charset="0"/>
              <a:sym typeface="+mn-ea"/>
            </a:endParaRPr>
          </a:p>
          <a:p>
            <a:endParaRPr lang="ru-RU" dirty="0"/>
          </a:p>
        </p:txBody>
      </p:sp>
      <p:pic>
        <p:nvPicPr>
          <p:cNvPr id="4" name="Замещающее содержимое 105">
            <a:extLst>
              <a:ext uri="{FF2B5EF4-FFF2-40B4-BE49-F238E27FC236}">
                <a16:creationId xmlns:a16="http://schemas.microsoft.com/office/drawing/2014/main" id="{E3DCA0AD-08C0-4365-B3C1-0422F4A8EC7A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89" y="1966277"/>
            <a:ext cx="4827270" cy="292544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0602544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</TotalTime>
  <Words>1372</Words>
  <Application>Microsoft Office PowerPoint</Application>
  <PresentationFormat>Широкоэкранный</PresentationFormat>
  <Paragraphs>60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Microsoft YaHei</vt:lpstr>
      <vt:lpstr>Arial</vt:lpstr>
      <vt:lpstr>Calibri</vt:lpstr>
      <vt:lpstr>Calisto MT</vt:lpstr>
      <vt:lpstr>Wingdings 2</vt:lpstr>
      <vt:lpstr>Сланец</vt:lpstr>
      <vt:lpstr>Разработка информационной системы для склада техники</vt:lpstr>
      <vt:lpstr>1</vt:lpstr>
      <vt:lpstr>Постановка задачи</vt:lpstr>
      <vt:lpstr>Методология SCRUM</vt:lpstr>
      <vt:lpstr>Как работает SCRUM </vt:lpstr>
      <vt:lpstr>Роли SCRUM </vt:lpstr>
      <vt:lpstr>Владелец продукта </vt:lpstr>
      <vt:lpstr>Команда разработчиков </vt:lpstr>
      <vt:lpstr>Scrum мастер </vt:lpstr>
      <vt:lpstr>2 </vt:lpstr>
      <vt:lpstr>Диаграмма последовательности </vt:lpstr>
      <vt:lpstr>Диаграмма активностей </vt:lpstr>
      <vt:lpstr>Диаграмма прецедентов (UseCase) </vt:lpstr>
      <vt:lpstr>Схема базы данных </vt:lpstr>
      <vt:lpstr>3 </vt:lpstr>
      <vt:lpstr>Админ панель</vt:lpstr>
      <vt:lpstr>Страница товара</vt:lpstr>
      <vt:lpstr>Страница редактирования товара</vt:lpstr>
      <vt:lpstr>Страница поставок</vt:lpstr>
      <vt:lpstr>Выходной документ поставки</vt:lpstr>
      <vt:lpstr>Окно с пользователями</vt:lpstr>
      <vt:lpstr>Добавление пользователя</vt:lpstr>
      <vt:lpstr>История заказов</vt:lpstr>
      <vt:lpstr>Детали заказа</vt:lpstr>
      <vt:lpstr>Окно клиента</vt:lpstr>
      <vt:lpstr>Оформление заказа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информационной системы для склада техники</dc:title>
  <dc:creator>kabirov2544@mail.ru</dc:creator>
  <cp:lastModifiedBy>kabirov2544@mail.ru</cp:lastModifiedBy>
  <cp:revision>1</cp:revision>
  <dcterms:created xsi:type="dcterms:W3CDTF">2022-12-19T03:41:07Z</dcterms:created>
  <dcterms:modified xsi:type="dcterms:W3CDTF">2022-12-19T04:23:01Z</dcterms:modified>
</cp:coreProperties>
</file>